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342" r:id="rId5"/>
    <p:sldId id="363" r:id="rId6"/>
    <p:sldId id="365" r:id="rId7"/>
    <p:sldId id="351" r:id="rId8"/>
    <p:sldId id="353" r:id="rId9"/>
    <p:sldId id="354" r:id="rId10"/>
    <p:sldId id="355" r:id="rId11"/>
    <p:sldId id="356" r:id="rId12"/>
    <p:sldId id="357" r:id="rId13"/>
    <p:sldId id="359" r:id="rId14"/>
    <p:sldId id="360" r:id="rId15"/>
    <p:sldId id="361" r:id="rId16"/>
    <p:sldId id="362" r:id="rId17"/>
    <p:sldId id="358" r:id="rId18"/>
    <p:sldId id="3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5033" autoAdjust="0"/>
  </p:normalViewPr>
  <p:slideViewPr>
    <p:cSldViewPr snapToGrid="0" snapToObjects="1" showGuides="1">
      <p:cViewPr varScale="1">
        <p:scale>
          <a:sx n="78" d="100"/>
          <a:sy n="78" d="100"/>
        </p:scale>
        <p:origin x="845"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dirty="0"/>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121297" y="2367806"/>
            <a:ext cx="12191998" cy="2122388"/>
          </a:xfrm>
        </p:spPr>
        <p:txBody>
          <a:bodyPr/>
          <a:lstStyle/>
          <a:p>
            <a:r>
              <a:rPr lang="en-US" sz="4800" dirty="0">
                <a:solidFill>
                  <a:schemeClr val="bg1"/>
                </a:solidFill>
              </a:rPr>
              <a:t>Garbage Data Filtering</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86615" y="4160205"/>
            <a:ext cx="12191997" cy="781119"/>
          </a:xfrm>
        </p:spPr>
        <p:txBody>
          <a:bodyPr/>
          <a:lstStyle/>
          <a:p>
            <a:r>
              <a:rPr lang="en-US" sz="2400" dirty="0"/>
              <a:t>For Social Networking Sites</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5C91AB-0316-D0A5-518A-796867659954}"/>
              </a:ext>
            </a:extLst>
          </p:cNvPr>
          <p:cNvPicPr>
            <a:picLocks noGrp="1" noChangeAspect="1"/>
          </p:cNvPicPr>
          <p:nvPr>
            <p:ph sz="quarter" idx="25"/>
          </p:nvPr>
        </p:nvPicPr>
        <p:blipFill>
          <a:blip r:embed="rId2"/>
          <a:stretch>
            <a:fillRect/>
          </a:stretch>
        </p:blipFill>
        <p:spPr>
          <a:xfrm>
            <a:off x="1206000" y="1347236"/>
            <a:ext cx="9779999" cy="5175250"/>
          </a:xfrm>
        </p:spPr>
      </p:pic>
      <p:sp>
        <p:nvSpPr>
          <p:cNvPr id="3" name="Title 2">
            <a:extLst>
              <a:ext uri="{FF2B5EF4-FFF2-40B4-BE49-F238E27FC236}">
                <a16:creationId xmlns:a16="http://schemas.microsoft.com/office/drawing/2014/main" id="{BBF725A5-BDBF-9808-803D-8BE384503AC8}"/>
              </a:ext>
            </a:extLst>
          </p:cNvPr>
          <p:cNvSpPr>
            <a:spLocks noGrp="1"/>
          </p:cNvSpPr>
          <p:nvPr>
            <p:ph type="title"/>
          </p:nvPr>
        </p:nvSpPr>
        <p:spPr>
          <a:xfrm>
            <a:off x="237135" y="125542"/>
            <a:ext cx="10515600" cy="1325563"/>
          </a:xfrm>
        </p:spPr>
        <p:txBody>
          <a:bodyPr/>
          <a:lstStyle/>
          <a:p>
            <a:pPr algn="l"/>
            <a:r>
              <a:rPr lang="en-US" dirty="0"/>
              <a:t>Results</a:t>
            </a:r>
          </a:p>
        </p:txBody>
      </p:sp>
      <p:sp>
        <p:nvSpPr>
          <p:cNvPr id="5" name="Slide Number Placeholder 4">
            <a:extLst>
              <a:ext uri="{FF2B5EF4-FFF2-40B4-BE49-F238E27FC236}">
                <a16:creationId xmlns:a16="http://schemas.microsoft.com/office/drawing/2014/main" id="{F0FE462A-FE24-3C8A-A765-4B627729F1F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9" name="Picture 8">
            <a:extLst>
              <a:ext uri="{FF2B5EF4-FFF2-40B4-BE49-F238E27FC236}">
                <a16:creationId xmlns:a16="http://schemas.microsoft.com/office/drawing/2014/main" id="{0421BAA4-317D-7E86-FA63-949BB94F33DA}"/>
              </a:ext>
            </a:extLst>
          </p:cNvPr>
          <p:cNvPicPr>
            <a:picLocks noChangeAspect="1"/>
          </p:cNvPicPr>
          <p:nvPr/>
        </p:nvPicPr>
        <p:blipFill>
          <a:blip r:embed="rId3"/>
          <a:stretch>
            <a:fillRect/>
          </a:stretch>
        </p:blipFill>
        <p:spPr>
          <a:xfrm>
            <a:off x="765111" y="1126791"/>
            <a:ext cx="10846404" cy="5524760"/>
          </a:xfrm>
          <a:prstGeom prst="rect">
            <a:avLst/>
          </a:prstGeom>
        </p:spPr>
      </p:pic>
    </p:spTree>
    <p:extLst>
      <p:ext uri="{BB962C8B-B14F-4D97-AF65-F5344CB8AC3E}">
        <p14:creationId xmlns:p14="http://schemas.microsoft.com/office/powerpoint/2010/main" val="296176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0926AFD-2A3C-2A22-5081-BEB56C7B2255}"/>
              </a:ext>
            </a:extLst>
          </p:cNvPr>
          <p:cNvPicPr>
            <a:picLocks noGrp="1" noChangeAspect="1"/>
          </p:cNvPicPr>
          <p:nvPr>
            <p:ph sz="quarter" idx="25"/>
          </p:nvPr>
        </p:nvPicPr>
        <p:blipFill>
          <a:blip r:embed="rId2"/>
          <a:stretch>
            <a:fillRect/>
          </a:stretch>
        </p:blipFill>
        <p:spPr>
          <a:xfrm>
            <a:off x="2000826" y="1317625"/>
            <a:ext cx="9145711" cy="5175250"/>
          </a:xfrm>
        </p:spPr>
      </p:pic>
      <p:sp>
        <p:nvSpPr>
          <p:cNvPr id="3" name="Title 2">
            <a:extLst>
              <a:ext uri="{FF2B5EF4-FFF2-40B4-BE49-F238E27FC236}">
                <a16:creationId xmlns:a16="http://schemas.microsoft.com/office/drawing/2014/main" id="{1ADD164A-5872-691C-45BA-8D50AE31D610}"/>
              </a:ext>
            </a:extLst>
          </p:cNvPr>
          <p:cNvSpPr>
            <a:spLocks noGrp="1"/>
          </p:cNvSpPr>
          <p:nvPr>
            <p:ph type="title"/>
          </p:nvPr>
        </p:nvSpPr>
        <p:spPr/>
        <p:txBody>
          <a:bodyPr/>
          <a:lstStyle/>
          <a:p>
            <a:pPr algn="l"/>
            <a:r>
              <a:rPr lang="en-US" dirty="0"/>
              <a:t>Results</a:t>
            </a:r>
          </a:p>
        </p:txBody>
      </p:sp>
      <p:sp>
        <p:nvSpPr>
          <p:cNvPr id="5" name="Slide Number Placeholder 4">
            <a:extLst>
              <a:ext uri="{FF2B5EF4-FFF2-40B4-BE49-F238E27FC236}">
                <a16:creationId xmlns:a16="http://schemas.microsoft.com/office/drawing/2014/main" id="{92007FE7-B593-BD56-5FE7-82B3F9B34AEE}"/>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150691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5E8F3B9-6820-F984-6C1C-1207FF087BBD}"/>
              </a:ext>
            </a:extLst>
          </p:cNvPr>
          <p:cNvPicPr>
            <a:picLocks noGrp="1" noChangeAspect="1"/>
          </p:cNvPicPr>
          <p:nvPr>
            <p:ph sz="quarter" idx="25"/>
          </p:nvPr>
        </p:nvPicPr>
        <p:blipFill>
          <a:blip r:embed="rId2"/>
          <a:stretch>
            <a:fillRect/>
          </a:stretch>
        </p:blipFill>
        <p:spPr>
          <a:xfrm>
            <a:off x="1564213" y="1317625"/>
            <a:ext cx="9903330" cy="5175250"/>
          </a:xfrm>
        </p:spPr>
      </p:pic>
      <p:sp>
        <p:nvSpPr>
          <p:cNvPr id="3" name="Title 2">
            <a:extLst>
              <a:ext uri="{FF2B5EF4-FFF2-40B4-BE49-F238E27FC236}">
                <a16:creationId xmlns:a16="http://schemas.microsoft.com/office/drawing/2014/main" id="{5164C1FE-0340-8D9D-AD35-896C479A6C94}"/>
              </a:ext>
            </a:extLst>
          </p:cNvPr>
          <p:cNvSpPr>
            <a:spLocks noGrp="1"/>
          </p:cNvSpPr>
          <p:nvPr>
            <p:ph type="title"/>
          </p:nvPr>
        </p:nvSpPr>
        <p:spPr>
          <a:xfrm>
            <a:off x="606755" y="295900"/>
            <a:ext cx="10515600" cy="1325563"/>
          </a:xfrm>
        </p:spPr>
        <p:txBody>
          <a:bodyPr/>
          <a:lstStyle/>
          <a:p>
            <a:pPr algn="l"/>
            <a:r>
              <a:rPr lang="en-US" dirty="0"/>
              <a:t>Results</a:t>
            </a:r>
          </a:p>
        </p:txBody>
      </p:sp>
      <p:sp>
        <p:nvSpPr>
          <p:cNvPr id="5" name="Slide Number Placeholder 4">
            <a:extLst>
              <a:ext uri="{FF2B5EF4-FFF2-40B4-BE49-F238E27FC236}">
                <a16:creationId xmlns:a16="http://schemas.microsoft.com/office/drawing/2014/main" id="{92BF8B09-3F5F-53D6-41D4-66F14EB80C1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145435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E3B36D-A7DD-35C2-242A-F3249E42320D}"/>
              </a:ext>
            </a:extLst>
          </p:cNvPr>
          <p:cNvPicPr>
            <a:picLocks noGrp="1" noChangeAspect="1"/>
          </p:cNvPicPr>
          <p:nvPr>
            <p:ph sz="quarter" idx="25"/>
          </p:nvPr>
        </p:nvPicPr>
        <p:blipFill>
          <a:blip r:embed="rId2"/>
          <a:stretch>
            <a:fillRect/>
          </a:stretch>
        </p:blipFill>
        <p:spPr>
          <a:xfrm>
            <a:off x="1813772" y="1223902"/>
            <a:ext cx="9121971" cy="5175250"/>
          </a:xfrm>
        </p:spPr>
      </p:pic>
      <p:sp>
        <p:nvSpPr>
          <p:cNvPr id="3" name="Title 2">
            <a:extLst>
              <a:ext uri="{FF2B5EF4-FFF2-40B4-BE49-F238E27FC236}">
                <a16:creationId xmlns:a16="http://schemas.microsoft.com/office/drawing/2014/main" id="{E8E140AD-5775-72D0-E189-A42844A68BF8}"/>
              </a:ext>
            </a:extLst>
          </p:cNvPr>
          <p:cNvSpPr>
            <a:spLocks noGrp="1"/>
          </p:cNvSpPr>
          <p:nvPr>
            <p:ph type="title"/>
          </p:nvPr>
        </p:nvSpPr>
        <p:spPr>
          <a:xfrm>
            <a:off x="420143" y="387302"/>
            <a:ext cx="10515600" cy="1009553"/>
          </a:xfrm>
        </p:spPr>
        <p:txBody>
          <a:bodyPr/>
          <a:lstStyle/>
          <a:p>
            <a:pPr algn="l"/>
            <a:r>
              <a:rPr lang="en-US" dirty="0"/>
              <a:t>Results</a:t>
            </a:r>
            <a:endParaRPr lang="en-IN" dirty="0"/>
          </a:p>
        </p:txBody>
      </p:sp>
      <p:sp>
        <p:nvSpPr>
          <p:cNvPr id="5" name="Slide Number Placeholder 4">
            <a:extLst>
              <a:ext uri="{FF2B5EF4-FFF2-40B4-BE49-F238E27FC236}">
                <a16:creationId xmlns:a16="http://schemas.microsoft.com/office/drawing/2014/main" id="{CCDAEA3A-47F0-6F03-D457-FEB1B6DF293C}"/>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1831843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6B64-179E-B936-2918-F75A9FD03343}"/>
              </a:ext>
            </a:extLst>
          </p:cNvPr>
          <p:cNvSpPr>
            <a:spLocks noGrp="1"/>
          </p:cNvSpPr>
          <p:nvPr>
            <p:ph type="title"/>
          </p:nvPr>
        </p:nvSpPr>
        <p:spPr>
          <a:xfrm>
            <a:off x="336405" y="1052108"/>
            <a:ext cx="7577883" cy="1164882"/>
          </a:xfrm>
        </p:spPr>
        <p:txBody>
          <a:bodyPr/>
          <a:lstStyle/>
          <a:p>
            <a:r>
              <a:rPr lang="en-US" dirty="0"/>
              <a:t>Conclusion</a:t>
            </a:r>
          </a:p>
        </p:txBody>
      </p:sp>
      <p:sp>
        <p:nvSpPr>
          <p:cNvPr id="3" name="Text Placeholder 2">
            <a:extLst>
              <a:ext uri="{FF2B5EF4-FFF2-40B4-BE49-F238E27FC236}">
                <a16:creationId xmlns:a16="http://schemas.microsoft.com/office/drawing/2014/main" id="{D1E0D07B-F639-B4C5-7879-D4949DB5789E}"/>
              </a:ext>
            </a:extLst>
          </p:cNvPr>
          <p:cNvSpPr>
            <a:spLocks noGrp="1"/>
          </p:cNvSpPr>
          <p:nvPr>
            <p:ph type="body" sz="quarter" idx="30"/>
          </p:nvPr>
        </p:nvSpPr>
        <p:spPr>
          <a:xfrm>
            <a:off x="155448" y="2432304"/>
            <a:ext cx="11534981" cy="4425696"/>
          </a:xfrm>
        </p:spPr>
        <p:txBody>
          <a:bodyPr/>
          <a:lstStyle/>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This study introduces an advanced SNS garbage data filtering system using repetitive machine learning techniques, significantly improving the unstructured data analysis within social networking services. </a:t>
            </a:r>
          </a:p>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Achieving an impressive accuracy in categorizing SNS data into garbage, advertisement, and definitive categories, this system shows promising applications in big data processing environments.</a:t>
            </a:r>
          </a:p>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study's primary contribution lies in proposing an effective filtering system tailored for efficiently processing valuable information from extensive SNS datasets, offering enhanced efficiency in big data processing systems.</a:t>
            </a:r>
          </a:p>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Additionally, the research introduces a novel recursive machine learning approach that employs initial SNS data for filtering and iteratively enhances accuracy by incorporating filtered data in subsequent learning cycles.</a:t>
            </a:r>
          </a:p>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These findings highlight potential implications for efficient processing and extracting valuable insights from SNS Big Data, paving the way for applications across various domains requiring precise data categorization and analysis.</a:t>
            </a:r>
          </a:p>
        </p:txBody>
      </p:sp>
      <p:sp>
        <p:nvSpPr>
          <p:cNvPr id="6" name="Slide Number Placeholder 5">
            <a:extLst>
              <a:ext uri="{FF2B5EF4-FFF2-40B4-BE49-F238E27FC236}">
                <a16:creationId xmlns:a16="http://schemas.microsoft.com/office/drawing/2014/main" id="{BEDF05AA-7B7F-AA8E-04A5-B9D79C622D20}"/>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56398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9E48-5D51-E073-DD21-D35A79AAD5D1}"/>
              </a:ext>
            </a:extLst>
          </p:cNvPr>
          <p:cNvSpPr>
            <a:spLocks noGrp="1"/>
          </p:cNvSpPr>
          <p:nvPr>
            <p:ph type="title"/>
          </p:nvPr>
        </p:nvSpPr>
        <p:spPr>
          <a:xfrm>
            <a:off x="0" y="2767280"/>
            <a:ext cx="12191998" cy="1323440"/>
          </a:xfrm>
        </p:spPr>
        <p:txBody>
          <a:bodyPr/>
          <a:lstStyle/>
          <a:p>
            <a:r>
              <a:rPr lang="en-US" dirty="0">
                <a:solidFill>
                  <a:srgbClr val="FFFFFF"/>
                </a:solidFill>
              </a:rPr>
              <a:t>Thank you</a:t>
            </a:r>
            <a:endParaRPr lang="en-IN" dirty="0">
              <a:solidFill>
                <a:srgbClr val="FFFFFF"/>
              </a:solidFill>
            </a:endParaRPr>
          </a:p>
        </p:txBody>
      </p:sp>
    </p:spTree>
    <p:extLst>
      <p:ext uri="{BB962C8B-B14F-4D97-AF65-F5344CB8AC3E}">
        <p14:creationId xmlns:p14="http://schemas.microsoft.com/office/powerpoint/2010/main" val="1454599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103A5-8F73-752D-18E4-F0DF0957BB2D}"/>
              </a:ext>
            </a:extLst>
          </p:cNvPr>
          <p:cNvSpPr>
            <a:spLocks noGrp="1"/>
          </p:cNvSpPr>
          <p:nvPr>
            <p:ph type="title"/>
          </p:nvPr>
        </p:nvSpPr>
        <p:spPr>
          <a:xfrm>
            <a:off x="393864" y="1313769"/>
            <a:ext cx="6910627" cy="780076"/>
          </a:xfrm>
        </p:spPr>
        <p:txBody>
          <a:bodyPr/>
          <a:lstStyle/>
          <a:p>
            <a:r>
              <a:rPr lang="en-IN" dirty="0"/>
              <a:t>Team Info.</a:t>
            </a:r>
          </a:p>
        </p:txBody>
      </p:sp>
      <p:sp>
        <p:nvSpPr>
          <p:cNvPr id="6" name="Slide Number Placeholder 5">
            <a:extLst>
              <a:ext uri="{FF2B5EF4-FFF2-40B4-BE49-F238E27FC236}">
                <a16:creationId xmlns:a16="http://schemas.microsoft.com/office/drawing/2014/main" id="{09DD2ABE-6020-EBA3-220F-3A107D6A4104}"/>
              </a:ext>
            </a:extLst>
          </p:cNvPr>
          <p:cNvSpPr>
            <a:spLocks noGrp="1"/>
          </p:cNvSpPr>
          <p:nvPr>
            <p:ph type="sldNum" sz="quarter" idx="12"/>
          </p:nvPr>
        </p:nvSpPr>
        <p:spPr/>
        <p:txBody>
          <a:bodyPr/>
          <a:lstStyle/>
          <a:p>
            <a:fld id="{FE024F78-56A6-7740-B68D-8D4D026EDF3F}" type="slidenum">
              <a:rPr lang="en-US" smtClean="0"/>
              <a:pPr/>
              <a:t>2</a:t>
            </a:fld>
            <a:endParaRPr lang="en-US" dirty="0"/>
          </a:p>
        </p:txBody>
      </p:sp>
      <p:graphicFrame>
        <p:nvGraphicFramePr>
          <p:cNvPr id="3" name="Table 2">
            <a:extLst>
              <a:ext uri="{FF2B5EF4-FFF2-40B4-BE49-F238E27FC236}">
                <a16:creationId xmlns:a16="http://schemas.microsoft.com/office/drawing/2014/main" id="{4E2477E1-2A97-380F-A13A-A3C7D8BE7E91}"/>
              </a:ext>
            </a:extLst>
          </p:cNvPr>
          <p:cNvGraphicFramePr>
            <a:graphicFrameLocks noGrp="1"/>
          </p:cNvGraphicFramePr>
          <p:nvPr>
            <p:extLst>
              <p:ext uri="{D42A27DB-BD31-4B8C-83A1-F6EECF244321}">
                <p14:modId xmlns:p14="http://schemas.microsoft.com/office/powerpoint/2010/main" val="956161563"/>
              </p:ext>
            </p:extLst>
          </p:nvPr>
        </p:nvGraphicFramePr>
        <p:xfrm>
          <a:off x="307829" y="2888638"/>
          <a:ext cx="8128000" cy="3337560"/>
        </p:xfrm>
        <a:graphic>
          <a:graphicData uri="http://schemas.openxmlformats.org/drawingml/2006/table">
            <a:tbl>
              <a:tblPr firstRow="1" bandRow="1">
                <a:tableStyleId>{5A111915-BE36-4E01-A7E5-04B1672EAD32}</a:tableStyleId>
              </a:tblPr>
              <a:tblGrid>
                <a:gridCol w="4064000">
                  <a:extLst>
                    <a:ext uri="{9D8B030D-6E8A-4147-A177-3AD203B41FA5}">
                      <a16:colId xmlns:a16="http://schemas.microsoft.com/office/drawing/2014/main" val="213629298"/>
                    </a:ext>
                  </a:extLst>
                </a:gridCol>
                <a:gridCol w="4064000">
                  <a:extLst>
                    <a:ext uri="{9D8B030D-6E8A-4147-A177-3AD203B41FA5}">
                      <a16:colId xmlns:a16="http://schemas.microsoft.com/office/drawing/2014/main" val="3937362377"/>
                    </a:ext>
                  </a:extLst>
                </a:gridCol>
              </a:tblGrid>
              <a:tr h="370840">
                <a:tc>
                  <a:txBody>
                    <a:bodyPr/>
                    <a:lstStyle/>
                    <a:p>
                      <a:pPr algn="ctr"/>
                      <a:r>
                        <a:rPr lang="en-IN" dirty="0">
                          <a:solidFill>
                            <a:schemeClr val="bg1"/>
                          </a:solidFill>
                          <a:latin typeface="Times New Roman" panose="02020603050405020304" pitchFamily="18" charset="0"/>
                          <a:cs typeface="Times New Roman" panose="02020603050405020304" pitchFamily="18" charset="0"/>
                        </a:rPr>
                        <a:t>Name of the Person</a:t>
                      </a:r>
                    </a:p>
                  </a:txBody>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R-ID</a:t>
                      </a:r>
                    </a:p>
                  </a:txBody>
                  <a:tcPr/>
                </a:tc>
                <a:extLst>
                  <a:ext uri="{0D108BD9-81ED-4DB2-BD59-A6C34878D82A}">
                    <a16:rowId xmlns:a16="http://schemas.microsoft.com/office/drawing/2014/main" val="4125718569"/>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 Peela Hema Harsha Vardhan</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R11912124</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2358920"/>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Nitin Ancha</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R11892349</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8544948"/>
                  </a:ext>
                </a:extLst>
              </a:tr>
              <a:tr h="370840">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Sai Nymisha </a:t>
                      </a:r>
                      <a:r>
                        <a:rPr lang="en-US" sz="1800" dirty="0" err="1">
                          <a:solidFill>
                            <a:schemeClr val="bg1"/>
                          </a:solidFill>
                          <a:latin typeface="Times New Roman" panose="02020603050405020304" pitchFamily="18" charset="0"/>
                          <a:cs typeface="Times New Roman" panose="02020603050405020304" pitchFamily="18" charset="0"/>
                        </a:rPr>
                        <a:t>Issai</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R11892336</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0159989"/>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Nithish Chandra Vyas Talluru</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R11842825</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62670792"/>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Kandula Thanmayee</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R11931869 </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148052"/>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Sowmya Raavi</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R11909388</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5704083"/>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Kalyani Chittipolu</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R11909106</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5858231"/>
                  </a:ext>
                </a:extLst>
              </a:tr>
              <a:tr h="370840">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Snehitha Pothina</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sv-SE" sz="1800" dirty="0">
                          <a:solidFill>
                            <a:schemeClr val="bg1"/>
                          </a:solidFill>
                          <a:latin typeface="Times New Roman" panose="02020603050405020304" pitchFamily="18" charset="0"/>
                          <a:cs typeface="Times New Roman" panose="02020603050405020304" pitchFamily="18" charset="0"/>
                        </a:rPr>
                        <a:t>R11889528</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0604787"/>
                  </a:ext>
                </a:extLst>
              </a:tr>
            </a:tbl>
          </a:graphicData>
        </a:graphic>
      </p:graphicFrame>
    </p:spTree>
    <p:extLst>
      <p:ext uri="{BB962C8B-B14F-4D97-AF65-F5344CB8AC3E}">
        <p14:creationId xmlns:p14="http://schemas.microsoft.com/office/powerpoint/2010/main" val="2242991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9C8F-E373-969D-FD7E-444B3F101A4F}"/>
              </a:ext>
            </a:extLst>
          </p:cNvPr>
          <p:cNvSpPr>
            <a:spLocks noGrp="1"/>
          </p:cNvSpPr>
          <p:nvPr>
            <p:ph type="title"/>
          </p:nvPr>
        </p:nvSpPr>
        <p:spPr/>
        <p:txBody>
          <a:bodyPr/>
          <a:lstStyle/>
          <a:p>
            <a:r>
              <a:rPr lang="en-IN" dirty="0"/>
              <a:t>Contents</a:t>
            </a:r>
          </a:p>
        </p:txBody>
      </p:sp>
      <p:sp>
        <p:nvSpPr>
          <p:cNvPr id="6" name="Slide Number Placeholder 5">
            <a:extLst>
              <a:ext uri="{FF2B5EF4-FFF2-40B4-BE49-F238E27FC236}">
                <a16:creationId xmlns:a16="http://schemas.microsoft.com/office/drawing/2014/main" id="{A9EBEAA4-A22C-7E0F-B78B-99DAC8A5DCC0}"/>
              </a:ext>
            </a:extLst>
          </p:cNvPr>
          <p:cNvSpPr>
            <a:spLocks noGrp="1"/>
          </p:cNvSpPr>
          <p:nvPr>
            <p:ph type="sldNum" sz="quarter" idx="12"/>
          </p:nvPr>
        </p:nvSpPr>
        <p:spPr/>
        <p:txBody>
          <a:bodyPr/>
          <a:lstStyle/>
          <a:p>
            <a:fld id="{FE024F78-56A6-7740-B68D-8D4D026EDF3F}" type="slidenum">
              <a:rPr lang="en-US" smtClean="0"/>
              <a:pPr/>
              <a:t>3</a:t>
            </a:fld>
            <a:endParaRPr lang="en-US" dirty="0"/>
          </a:p>
        </p:txBody>
      </p:sp>
      <p:graphicFrame>
        <p:nvGraphicFramePr>
          <p:cNvPr id="10" name="Table 9">
            <a:extLst>
              <a:ext uri="{FF2B5EF4-FFF2-40B4-BE49-F238E27FC236}">
                <a16:creationId xmlns:a16="http://schemas.microsoft.com/office/drawing/2014/main" id="{F0B5925D-8336-79D2-4E99-CFF716547336}"/>
              </a:ext>
            </a:extLst>
          </p:cNvPr>
          <p:cNvGraphicFramePr>
            <a:graphicFrameLocks noGrp="1"/>
          </p:cNvGraphicFramePr>
          <p:nvPr>
            <p:extLst>
              <p:ext uri="{D42A27DB-BD31-4B8C-83A1-F6EECF244321}">
                <p14:modId xmlns:p14="http://schemas.microsoft.com/office/powerpoint/2010/main" val="1943904554"/>
              </p:ext>
            </p:extLst>
          </p:nvPr>
        </p:nvGraphicFramePr>
        <p:xfrm>
          <a:off x="590822" y="2780812"/>
          <a:ext cx="7736303" cy="3445386"/>
        </p:xfrm>
        <a:graphic>
          <a:graphicData uri="http://schemas.openxmlformats.org/drawingml/2006/table">
            <a:tbl>
              <a:tblPr firstRow="1" bandRow="1">
                <a:tableStyleId>{5A111915-BE36-4E01-A7E5-04B1672EAD32}</a:tableStyleId>
              </a:tblPr>
              <a:tblGrid>
                <a:gridCol w="7736303">
                  <a:extLst>
                    <a:ext uri="{9D8B030D-6E8A-4147-A177-3AD203B41FA5}">
                      <a16:colId xmlns:a16="http://schemas.microsoft.com/office/drawing/2014/main" val="923349743"/>
                    </a:ext>
                  </a:extLst>
                </a:gridCol>
              </a:tblGrid>
              <a:tr h="467551">
                <a:tc>
                  <a:txBody>
                    <a:bodyPr/>
                    <a:lstStyle/>
                    <a:p>
                      <a:pPr algn="ctr"/>
                      <a:r>
                        <a:rPr lang="en-IN" dirty="0">
                          <a:solidFill>
                            <a:schemeClr val="bg1"/>
                          </a:solidFill>
                          <a:latin typeface="+mj-lt"/>
                          <a:cs typeface="Times New Roman" panose="02020603050405020304" pitchFamily="18" charset="0"/>
                        </a:rPr>
                        <a:t>Topic</a:t>
                      </a:r>
                    </a:p>
                  </a:txBody>
                  <a:tcPr/>
                </a:tc>
                <a:extLst>
                  <a:ext uri="{0D108BD9-81ED-4DB2-BD59-A6C34878D82A}">
                    <a16:rowId xmlns:a16="http://schemas.microsoft.com/office/drawing/2014/main" val="3271386893"/>
                  </a:ext>
                </a:extLst>
              </a:tr>
              <a:tr h="467551">
                <a:tc>
                  <a:txBody>
                    <a:bodyPr/>
                    <a:lstStyle/>
                    <a:p>
                      <a:pPr algn="l"/>
                      <a:r>
                        <a:rPr lang="en-IN" dirty="0">
                          <a:solidFill>
                            <a:schemeClr val="bg1"/>
                          </a:solidFill>
                          <a:latin typeface="+mj-lt"/>
                          <a:cs typeface="Times New Roman" panose="02020603050405020304" pitchFamily="18" charset="0"/>
                        </a:rPr>
                        <a:t>Abstract                                                                                                                          4</a:t>
                      </a:r>
                    </a:p>
                  </a:txBody>
                  <a:tcPr/>
                </a:tc>
                <a:extLst>
                  <a:ext uri="{0D108BD9-81ED-4DB2-BD59-A6C34878D82A}">
                    <a16:rowId xmlns:a16="http://schemas.microsoft.com/office/drawing/2014/main" val="1998863960"/>
                  </a:ext>
                </a:extLst>
              </a:tr>
              <a:tr h="467551">
                <a:tc>
                  <a:txBody>
                    <a:bodyPr/>
                    <a:lstStyle/>
                    <a:p>
                      <a:pPr algn="l"/>
                      <a:r>
                        <a:rPr lang="en-IN" dirty="0">
                          <a:solidFill>
                            <a:schemeClr val="bg1"/>
                          </a:solidFill>
                          <a:latin typeface="+mj-lt"/>
                          <a:cs typeface="Times New Roman" panose="02020603050405020304" pitchFamily="18" charset="0"/>
                        </a:rPr>
                        <a:t>Introduction                                                                                                                 5</a:t>
                      </a:r>
                    </a:p>
                  </a:txBody>
                  <a:tcPr/>
                </a:tc>
                <a:extLst>
                  <a:ext uri="{0D108BD9-81ED-4DB2-BD59-A6C34878D82A}">
                    <a16:rowId xmlns:a16="http://schemas.microsoft.com/office/drawing/2014/main" val="1746216296"/>
                  </a:ext>
                </a:extLst>
              </a:tr>
              <a:tr h="467551">
                <a:tc>
                  <a:txBody>
                    <a:bodyPr/>
                    <a:lstStyle/>
                    <a:p>
                      <a:pPr algn="l"/>
                      <a:r>
                        <a:rPr lang="en-IN" dirty="0">
                          <a:solidFill>
                            <a:schemeClr val="bg1"/>
                          </a:solidFill>
                          <a:latin typeface="+mj-lt"/>
                          <a:cs typeface="Times New Roman" panose="02020603050405020304" pitchFamily="18" charset="0"/>
                        </a:rPr>
                        <a:t>Existing Method</a:t>
                      </a:r>
                      <a:r>
                        <a:rPr lang="en-IN" sz="1800" kern="1200" dirty="0">
                          <a:solidFill>
                            <a:schemeClr val="bg1"/>
                          </a:solidFill>
                          <a:latin typeface="+mj-lt"/>
                          <a:ea typeface="+mn-ea"/>
                          <a:cs typeface="Times New Roman" panose="02020603050405020304" pitchFamily="18" charset="0"/>
                        </a:rPr>
                        <a:t>                                                                                                         6                                    </a:t>
                      </a:r>
                      <a:endParaRPr lang="en-IN" dirty="0">
                        <a:solidFill>
                          <a:schemeClr val="bg1"/>
                        </a:solidFill>
                        <a:latin typeface="+mj-lt"/>
                        <a:cs typeface="Times New Roman" panose="02020603050405020304" pitchFamily="18" charset="0"/>
                      </a:endParaRPr>
                    </a:p>
                  </a:txBody>
                  <a:tcPr/>
                </a:tc>
                <a:extLst>
                  <a:ext uri="{0D108BD9-81ED-4DB2-BD59-A6C34878D82A}">
                    <a16:rowId xmlns:a16="http://schemas.microsoft.com/office/drawing/2014/main" val="3973830062"/>
                  </a:ext>
                </a:extLst>
              </a:tr>
              <a:tr h="467551">
                <a:tc>
                  <a:txBody>
                    <a:bodyPr/>
                    <a:lstStyle/>
                    <a:p>
                      <a:pPr algn="l"/>
                      <a:r>
                        <a:rPr lang="en-IN" dirty="0">
                          <a:solidFill>
                            <a:schemeClr val="bg1"/>
                          </a:solidFill>
                          <a:latin typeface="+mj-lt"/>
                          <a:cs typeface="Times New Roman" panose="02020603050405020304" pitchFamily="18" charset="0"/>
                        </a:rPr>
                        <a:t>Proposed Implementation                                                                                    8                        </a:t>
                      </a:r>
                    </a:p>
                  </a:txBody>
                  <a:tcPr/>
                </a:tc>
                <a:extLst>
                  <a:ext uri="{0D108BD9-81ED-4DB2-BD59-A6C34878D82A}">
                    <a16:rowId xmlns:a16="http://schemas.microsoft.com/office/drawing/2014/main" val="2345357201"/>
                  </a:ext>
                </a:extLst>
              </a:tr>
              <a:tr h="467551">
                <a:tc>
                  <a:txBody>
                    <a:bodyPr/>
                    <a:lstStyle/>
                    <a:p>
                      <a:pPr algn="l"/>
                      <a:r>
                        <a:rPr lang="en-IN" dirty="0">
                          <a:solidFill>
                            <a:schemeClr val="bg1"/>
                          </a:solidFill>
                          <a:latin typeface="+mj-lt"/>
                          <a:cs typeface="Times New Roman" panose="02020603050405020304" pitchFamily="18" charset="0"/>
                        </a:rPr>
                        <a:t>Results                                                                                                                          10</a:t>
                      </a:r>
                    </a:p>
                  </a:txBody>
                  <a:tcPr/>
                </a:tc>
                <a:extLst>
                  <a:ext uri="{0D108BD9-81ED-4DB2-BD59-A6C34878D82A}">
                    <a16:rowId xmlns:a16="http://schemas.microsoft.com/office/drawing/2014/main" val="2648133732"/>
                  </a:ext>
                </a:extLst>
              </a:tr>
              <a:tr h="467551">
                <a:tc>
                  <a:txBody>
                    <a:bodyPr/>
                    <a:lstStyle/>
                    <a:p>
                      <a:pPr algn="l"/>
                      <a:r>
                        <a:rPr lang="en-IN" dirty="0">
                          <a:solidFill>
                            <a:schemeClr val="bg1"/>
                          </a:solidFill>
                          <a:latin typeface="+mj-lt"/>
                          <a:cs typeface="Times New Roman" panose="02020603050405020304" pitchFamily="18" charset="0"/>
                        </a:rPr>
                        <a:t>Conclusion                                                                                                                  14</a:t>
                      </a:r>
                    </a:p>
                  </a:txBody>
                  <a:tcPr/>
                </a:tc>
                <a:extLst>
                  <a:ext uri="{0D108BD9-81ED-4DB2-BD59-A6C34878D82A}">
                    <a16:rowId xmlns:a16="http://schemas.microsoft.com/office/drawing/2014/main" val="4015839174"/>
                  </a:ext>
                </a:extLst>
              </a:tr>
            </a:tbl>
          </a:graphicData>
        </a:graphic>
      </p:graphicFrame>
    </p:spTree>
    <p:extLst>
      <p:ext uri="{BB962C8B-B14F-4D97-AF65-F5344CB8AC3E}">
        <p14:creationId xmlns:p14="http://schemas.microsoft.com/office/powerpoint/2010/main" val="304230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92025" y="1052108"/>
            <a:ext cx="7722264" cy="1164882"/>
          </a:xfrm>
        </p:spPr>
        <p:txBody>
          <a:bodyPr/>
          <a:lstStyle/>
          <a:p>
            <a:r>
              <a:rPr lang="en-US" dirty="0"/>
              <a:t>Abstract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18872" y="2458370"/>
            <a:ext cx="11861634" cy="3438578"/>
          </a:xfrm>
        </p:spPr>
        <p:txBody>
          <a:bodyPr/>
          <a:lstStyle/>
          <a:p>
            <a:pPr algn="just"/>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Recently, as the use of social network services (SNS) increases in daily modern life, the amount of SNS data generated has become very large. In addition, increasing efforts are being directed at extracting various pieces of information by collecting, processing, and analyzing large amounts of SNS data. While various pieces of information can be extracted from SNS data through big data processing, this is a highly resource-intensive task. Therefore, in order to obtain information from SNS data, a lot of time and material resources are required. In this paper, we propose a data filtering algorithm that filters out garbage data that has no meaning as data among SNS data. The proposed algorithm improves the filtering accuracy by recursive learning based on the initial learning data. Experimental results show that the proposed algorithm has a filtering effect of over 70% on the experimental keywords.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155449" y="890063"/>
            <a:ext cx="7758840" cy="1164882"/>
          </a:xfrm>
        </p:spPr>
        <p:txBody>
          <a:bodyPr anchor="b">
            <a:normAutofit/>
          </a:bodyPr>
          <a:lstStyle/>
          <a:p>
            <a:r>
              <a:rPr lang="en-US" sz="3700" dirty="0"/>
              <a:t>Introduction</a:t>
            </a:r>
          </a:p>
        </p:txBody>
      </p:sp>
      <p:sp>
        <p:nvSpPr>
          <p:cNvPr id="22" name="Text Placeholder 2">
            <a:extLst>
              <a:ext uri="{FF2B5EF4-FFF2-40B4-BE49-F238E27FC236}">
                <a16:creationId xmlns:a16="http://schemas.microsoft.com/office/drawing/2014/main" id="{2B945D0E-E098-755E-18C5-56194FF27569}"/>
              </a:ext>
            </a:extLst>
          </p:cNvPr>
          <p:cNvSpPr>
            <a:spLocks noGrp="1"/>
          </p:cNvSpPr>
          <p:nvPr>
            <p:ph type="body" sz="quarter" idx="30"/>
          </p:nvPr>
        </p:nvSpPr>
        <p:spPr>
          <a:xfrm>
            <a:off x="155449" y="2377440"/>
            <a:ext cx="11728722" cy="4389119"/>
          </a:xfrm>
        </p:spPr>
        <p:txBody>
          <a:bodyPr/>
          <a:lstStyle/>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Explosive rise in SNS users via mobile devices drives an immense surge in data generation.</a:t>
            </a:r>
          </a:p>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SNS platforms contain a diverse array of content, extending beyond social interactions to encompass multifaceted societal opinions.</a:t>
            </a:r>
          </a:p>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Challenges in analysis arise from a mix of data types—useful information, advertisements, and irrelevant content within SNS datasets.</a:t>
            </a:r>
          </a:p>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notable research gap exists in the exploration of optimizing data utility before processing large-scale big data sets.</a:t>
            </a:r>
          </a:p>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Introducing an innovative algorithm that leverages cyclic and machine learning techniques to effectively refine garbage data within these expansive datasets.</a:t>
            </a:r>
          </a:p>
          <a:p>
            <a:pPr marL="342900" indent="-342900" algn="just">
              <a:buFont typeface="Wingdings" panose="05000000000000000000" pitchFamily="2" charset="2"/>
              <a:buChar char="Ø"/>
            </a:pPr>
            <a:r>
              <a:rPr lang="en-US" sz="175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Experimentation will validate the algorithm's effectiveness in improving data filtration within the extensive landscape of SNS datasets.</a:t>
            </a:r>
          </a:p>
          <a:p>
            <a:pPr algn="just"/>
            <a:endParaRPr lang="en-US" sz="1500" b="0" i="0" dirty="0">
              <a:effectLst/>
              <a:latin typeface="Calibri" panose="020F0502020204030204" pitchFamily="34" charset="0"/>
              <a:ea typeface="Calibri" panose="020F0502020204030204" pitchFamily="34" charset="0"/>
              <a:cs typeface="Calibri" panose="020F0502020204030204" pitchFamily="34" charset="0"/>
            </a:endParaRPr>
          </a:p>
          <a:p>
            <a:pPr algn="just"/>
            <a:br>
              <a:rPr lang="en-US" sz="1500" dirty="0">
                <a:latin typeface="Calibri" panose="020F0502020204030204" pitchFamily="34" charset="0"/>
                <a:ea typeface="Calibri" panose="020F0502020204030204" pitchFamily="34" charset="0"/>
                <a:cs typeface="Calibri" panose="020F0502020204030204" pitchFamily="34" charset="0"/>
              </a:rPr>
            </a:br>
            <a:endParaRPr lang="en-US" sz="1500" dirty="0">
              <a:latin typeface="Calibri" panose="020F0502020204030204" pitchFamily="34" charset="0"/>
              <a:ea typeface="Calibri" panose="020F0502020204030204" pitchFamily="34" charset="0"/>
              <a:cs typeface="Calibri" panose="020F0502020204030204" pitchFamily="34" charset="0"/>
            </a:endParaRP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5</a:t>
            </a:fld>
            <a:endParaRPr lang="en-US" dirty="0"/>
          </a:p>
        </p:txBody>
      </p:sp>
    </p:spTree>
    <p:extLst>
      <p:ext uri="{BB962C8B-B14F-4D97-AF65-F5344CB8AC3E}">
        <p14:creationId xmlns:p14="http://schemas.microsoft.com/office/powerpoint/2010/main" val="33586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BA5B-0486-FD88-BB6C-27815B576D46}"/>
              </a:ext>
            </a:extLst>
          </p:cNvPr>
          <p:cNvSpPr>
            <a:spLocks noGrp="1"/>
          </p:cNvSpPr>
          <p:nvPr>
            <p:ph type="title"/>
          </p:nvPr>
        </p:nvSpPr>
        <p:spPr>
          <a:xfrm>
            <a:off x="201167" y="1052108"/>
            <a:ext cx="7713121" cy="1164882"/>
          </a:xfrm>
        </p:spPr>
        <p:txBody>
          <a:bodyPr/>
          <a:lstStyle/>
          <a:p>
            <a:r>
              <a:rPr lang="en-US" dirty="0"/>
              <a:t>Existing Method</a:t>
            </a:r>
          </a:p>
        </p:txBody>
      </p:sp>
      <p:sp>
        <p:nvSpPr>
          <p:cNvPr id="3" name="Text Placeholder 2">
            <a:extLst>
              <a:ext uri="{FF2B5EF4-FFF2-40B4-BE49-F238E27FC236}">
                <a16:creationId xmlns:a16="http://schemas.microsoft.com/office/drawing/2014/main" id="{F6509F2F-1A8D-794D-485B-318CD399ED07}"/>
              </a:ext>
            </a:extLst>
          </p:cNvPr>
          <p:cNvSpPr>
            <a:spLocks noGrp="1"/>
          </p:cNvSpPr>
          <p:nvPr>
            <p:ph type="body" sz="quarter" idx="30"/>
          </p:nvPr>
        </p:nvSpPr>
        <p:spPr>
          <a:xfrm>
            <a:off x="109728" y="2530837"/>
            <a:ext cx="11516215" cy="4060486"/>
          </a:xfrm>
        </p:spPr>
        <p:txBody>
          <a:bodyPr/>
          <a:lstStyle/>
          <a:p>
            <a:pPr marL="285750" indent="-285750" algn="just">
              <a:buFont typeface="Wingdings" panose="05000000000000000000" pitchFamily="2" charset="2"/>
              <a:buChar char="Ø"/>
            </a:pP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existing system encounters challenges in effectively analyzing SNS data due to its complex nature, comprising a mix of valuable content, advertisement data, and information pertinent to the analysis.</a:t>
            </a:r>
          </a:p>
          <a:p>
            <a:pPr marL="285750" indent="-285750" algn="just">
              <a:buFont typeface="Wingdings" panose="05000000000000000000" pitchFamily="2" charset="2"/>
              <a:buChar char="Ø"/>
            </a:pP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Current research in big-data processing emphasizes stable data collection, storage, and processing efficiency within constrained computing resources.</a:t>
            </a:r>
          </a:p>
          <a:p>
            <a:pPr marL="285750" indent="-285750" algn="just">
              <a:buFont typeface="Wingdings" panose="05000000000000000000" pitchFamily="2" charset="2"/>
              <a:buChar char="Ø"/>
            </a:pP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However, within the existing system, there is a lack of comprehensive exploration into pre-processing methodologies before the data analysis phase, leading to limitations in accurately filtering and categorizing the diverse SNS data.</a:t>
            </a:r>
          </a:p>
          <a:p>
            <a:pPr marL="285750" indent="-285750" algn="just">
              <a:buFont typeface="Wingdings" panose="05000000000000000000" pitchFamily="2" charset="2"/>
              <a:buChar char="Ø"/>
            </a:pP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While leveraging Naive Bayes, a widely used probabilistic classification algorithm, the existing system demonstrates limitations in accurately filtering and categorizing the intricate content within SNS datasets.</a:t>
            </a:r>
          </a:p>
        </p:txBody>
      </p:sp>
      <p:sp>
        <p:nvSpPr>
          <p:cNvPr id="6" name="Slide Number Placeholder 5">
            <a:extLst>
              <a:ext uri="{FF2B5EF4-FFF2-40B4-BE49-F238E27FC236}">
                <a16:creationId xmlns:a16="http://schemas.microsoft.com/office/drawing/2014/main" id="{A9D0FC26-25E0-CD49-5DEA-6AB9C776816F}"/>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43090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A274A-5626-BF7C-440C-A2A1E6988618}"/>
              </a:ext>
            </a:extLst>
          </p:cNvPr>
          <p:cNvSpPr>
            <a:spLocks noGrp="1"/>
          </p:cNvSpPr>
          <p:nvPr>
            <p:ph type="title"/>
          </p:nvPr>
        </p:nvSpPr>
        <p:spPr>
          <a:xfrm>
            <a:off x="182881" y="1052108"/>
            <a:ext cx="7731408" cy="1164882"/>
          </a:xfrm>
        </p:spPr>
        <p:txBody>
          <a:bodyPr/>
          <a:lstStyle/>
          <a:p>
            <a:r>
              <a:rPr lang="en-US" dirty="0"/>
              <a:t>Cont..</a:t>
            </a:r>
          </a:p>
        </p:txBody>
      </p:sp>
      <p:sp>
        <p:nvSpPr>
          <p:cNvPr id="3" name="Text Placeholder 2">
            <a:extLst>
              <a:ext uri="{FF2B5EF4-FFF2-40B4-BE49-F238E27FC236}">
                <a16:creationId xmlns:a16="http://schemas.microsoft.com/office/drawing/2014/main" id="{C3644557-B29A-9EB1-AF91-DA8D0C0FBC63}"/>
              </a:ext>
            </a:extLst>
          </p:cNvPr>
          <p:cNvSpPr>
            <a:spLocks noGrp="1"/>
          </p:cNvSpPr>
          <p:nvPr>
            <p:ph type="body" sz="quarter" idx="30"/>
          </p:nvPr>
        </p:nvSpPr>
        <p:spPr>
          <a:xfrm>
            <a:off x="100585" y="2530837"/>
            <a:ext cx="11439374" cy="3706450"/>
          </a:xfrm>
        </p:spPr>
        <p:txBody>
          <a:bodyPr/>
          <a:lstStyle/>
          <a:p>
            <a:pPr marL="285750" indent="-285750" algn="just">
              <a:buFont typeface="Wingdings" panose="05000000000000000000" pitchFamily="2" charset="2"/>
              <a:buChar char="Ø"/>
            </a:pPr>
            <a:r>
              <a:rPr lang="en-US"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system faces challenges in effectively distinguishing and categorizing useful data, advertisement content, and information conducive to analysis within the expansive SNS dataset.</a:t>
            </a:r>
          </a:p>
          <a:p>
            <a:pPr marL="285750" indent="-285750" algn="just">
              <a:buFont typeface="Wingdings" panose="05000000000000000000" pitchFamily="2" charset="2"/>
              <a:buChar char="Ø"/>
            </a:pPr>
            <a:r>
              <a:rPr lang="en-US"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As a result, the existing system encounters difficulties in achieving optimal accuracy in filtering and categorizing diverse SNS data, highlighting the need for improved pre-processing methodologies for enhanced data analysis.</a:t>
            </a:r>
          </a:p>
        </p:txBody>
      </p:sp>
      <p:sp>
        <p:nvSpPr>
          <p:cNvPr id="6" name="Slide Number Placeholder 5">
            <a:extLst>
              <a:ext uri="{FF2B5EF4-FFF2-40B4-BE49-F238E27FC236}">
                <a16:creationId xmlns:a16="http://schemas.microsoft.com/office/drawing/2014/main" id="{89420CA2-A1E7-3CD0-9803-3D52D66223A5}"/>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184845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3582-0E6A-028C-1718-77DA6C1DC913}"/>
              </a:ext>
            </a:extLst>
          </p:cNvPr>
          <p:cNvSpPr>
            <a:spLocks noGrp="1"/>
          </p:cNvSpPr>
          <p:nvPr>
            <p:ph type="title"/>
          </p:nvPr>
        </p:nvSpPr>
        <p:spPr>
          <a:xfrm>
            <a:off x="228601" y="1052108"/>
            <a:ext cx="7685688" cy="1164882"/>
          </a:xfrm>
        </p:spPr>
        <p:txBody>
          <a:bodyPr/>
          <a:lstStyle/>
          <a:p>
            <a:r>
              <a:rPr lang="en-US" dirty="0"/>
              <a:t>Proposed Implementation</a:t>
            </a:r>
          </a:p>
        </p:txBody>
      </p:sp>
      <p:sp>
        <p:nvSpPr>
          <p:cNvPr id="3" name="Text Placeholder 2">
            <a:extLst>
              <a:ext uri="{FF2B5EF4-FFF2-40B4-BE49-F238E27FC236}">
                <a16:creationId xmlns:a16="http://schemas.microsoft.com/office/drawing/2014/main" id="{76B4AF1D-CD8A-A69D-8BFC-219C464482BE}"/>
              </a:ext>
            </a:extLst>
          </p:cNvPr>
          <p:cNvSpPr>
            <a:spLocks noGrp="1"/>
          </p:cNvSpPr>
          <p:nvPr>
            <p:ph type="body" sz="quarter" idx="30"/>
          </p:nvPr>
        </p:nvSpPr>
        <p:spPr>
          <a:xfrm>
            <a:off x="155448" y="2530837"/>
            <a:ext cx="11619785" cy="4162571"/>
          </a:xfrm>
        </p:spPr>
        <p:txBody>
          <a:bodyPr/>
          <a:lstStyle/>
          <a:p>
            <a:pPr marL="342900" indent="-342900" algn="just">
              <a:buFont typeface="Wingdings" panose="05000000000000000000" pitchFamily="2" charset="2"/>
              <a:buChar char="Ø"/>
            </a:pP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proposed system aims to effectively filter garbage data from big data, enhancing the accuracy and speed of real big data processing by utilizing machine learning techniques.</a:t>
            </a:r>
          </a:p>
          <a:p>
            <a:pPr marL="342900" indent="-342900" algn="jus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he system employs specialized algorithms, including Random Forest, Decision Tree, and XGBOOST modules. These modules train and predict test data, facilitating accurate prediction assessments.</a:t>
            </a:r>
          </a:p>
          <a:p>
            <a:pPr marL="342900" indent="-342900" algn="just">
              <a:buFont typeface="Wingdings" panose="05000000000000000000" pitchFamily="2" charset="2"/>
              <a:buChar char="Ø"/>
            </a:pPr>
            <a:r>
              <a:rPr lang="en-US" sz="1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Random Forest: </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excels in SNS data filtering by leveraging multiple trees for improved accuracy, and robustness against noise and outliers, offering insights into feature importance, and adaptability to imbalanced and evolving datasets, ensuring sustained accuracy in classification.</a:t>
            </a:r>
          </a:p>
          <a:p>
            <a:pPr marL="342900" indent="-342900" algn="just">
              <a:buFont typeface="Wingdings" panose="05000000000000000000" pitchFamily="2" charset="2"/>
              <a:buChar char="Ø"/>
            </a:pPr>
            <a:r>
              <a:rPr lang="en-US" sz="1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Decision Tree</a:t>
            </a: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6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advantageous in SNS data filtering due to its capability to capture complex relationships, handle noise and outliers, provide interpretability, and adapt to imbalanced datasets, contributing to accurate and versatile data filtering.</a:t>
            </a: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F95F202A-6B38-3AE6-C4D6-33C4CE74F82D}"/>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3894487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26E0-F9DF-5304-5C34-D0F63C80E126}"/>
              </a:ext>
            </a:extLst>
          </p:cNvPr>
          <p:cNvSpPr>
            <a:spLocks noGrp="1"/>
          </p:cNvSpPr>
          <p:nvPr>
            <p:ph type="title"/>
          </p:nvPr>
        </p:nvSpPr>
        <p:spPr>
          <a:xfrm>
            <a:off x="336405" y="1052108"/>
            <a:ext cx="7577883" cy="1164882"/>
          </a:xfrm>
        </p:spPr>
        <p:txBody>
          <a:bodyPr/>
          <a:lstStyle/>
          <a:p>
            <a:r>
              <a:rPr lang="en-US" dirty="0"/>
              <a:t>Cont…</a:t>
            </a:r>
          </a:p>
        </p:txBody>
      </p:sp>
      <p:sp>
        <p:nvSpPr>
          <p:cNvPr id="3" name="Text Placeholder 2">
            <a:extLst>
              <a:ext uri="{FF2B5EF4-FFF2-40B4-BE49-F238E27FC236}">
                <a16:creationId xmlns:a16="http://schemas.microsoft.com/office/drawing/2014/main" id="{AF483F9A-A5E8-0DC5-83C9-854F96EE2128}"/>
              </a:ext>
            </a:extLst>
          </p:cNvPr>
          <p:cNvSpPr>
            <a:spLocks noGrp="1"/>
          </p:cNvSpPr>
          <p:nvPr>
            <p:ph type="body" sz="quarter" idx="30"/>
          </p:nvPr>
        </p:nvSpPr>
        <p:spPr>
          <a:xfrm>
            <a:off x="64008" y="2530837"/>
            <a:ext cx="11719020" cy="4144283"/>
          </a:xfrm>
        </p:spPr>
        <p:txBody>
          <a:bodyPr/>
          <a:lstStyle/>
          <a:p>
            <a:pPr marL="342900" indent="-342900" algn="just">
              <a:buFont typeface="Wingdings" panose="05000000000000000000" pitchFamily="2" charset="2"/>
              <a:buChar char="Ø"/>
            </a:pPr>
            <a:r>
              <a:rPr lang="en-US" sz="1800" b="1" i="0" dirty="0">
                <a:solidFill>
                  <a:schemeClr val="bg1"/>
                </a:solidFill>
                <a:effectLst/>
                <a:latin typeface="Times New Roman" panose="02020603050405020304" pitchFamily="18" charset="0"/>
                <a:cs typeface="Times New Roman" panose="02020603050405020304" pitchFamily="18" charset="0"/>
              </a:rPr>
              <a:t>XG BOOST</a:t>
            </a:r>
            <a:r>
              <a:rPr lang="en-US" sz="1800" b="0" i="0" dirty="0">
                <a:solidFill>
                  <a:schemeClr val="bg1"/>
                </a:solidFill>
                <a:effectLst/>
                <a:latin typeface="Times New Roman" panose="02020603050405020304" pitchFamily="18" charset="0"/>
                <a:cs typeface="Times New Roman" panose="02020603050405020304" pitchFamily="18" charset="0"/>
              </a:rPr>
              <a:t>: </a:t>
            </a:r>
            <a:r>
              <a:rPr lang="en-US" sz="1600" b="0" i="0" dirty="0">
                <a:solidFill>
                  <a:schemeClr val="bg1"/>
                </a:solidFill>
                <a:effectLst/>
                <a:latin typeface="Times New Roman" panose="02020603050405020304" pitchFamily="18" charset="0"/>
                <a:cs typeface="Times New Roman" panose="02020603050405020304" pitchFamily="18" charset="0"/>
              </a:rPr>
              <a:t>Known for effectively handling complex, non-linear relationships, making it suitable for capturing intricate interactions among attributes within SNS data. Handles imbalanced data effectively and adapts well to evolving SNS datasets, ensuring sustained accuracy even as data patterns evolve over time.</a:t>
            </a:r>
          </a:p>
          <a:p>
            <a:pPr marL="342900" indent="-342900" algn="just">
              <a:buFont typeface="Wingdings" panose="05000000000000000000" pitchFamily="2" charset="2"/>
              <a:buChar char="Ø"/>
            </a:pPr>
            <a:r>
              <a:rPr lang="en-US" sz="1600" b="0" i="0" dirty="0">
                <a:solidFill>
                  <a:schemeClr val="bg1"/>
                </a:solidFill>
                <a:effectLst/>
                <a:latin typeface="Times New Roman" panose="02020603050405020304" pitchFamily="18" charset="0"/>
                <a:cs typeface="Times New Roman" panose="02020603050405020304" pitchFamily="18" charset="0"/>
              </a:rPr>
              <a:t>The Data Analyzer module plays a crucial role by allowing users to upload test data, utilizing the trained model to categorize tweets into distinct groups—0 (Garbage), 1 (Advertisement), or 2 (Definite).</a:t>
            </a:r>
          </a:p>
          <a:p>
            <a:pPr marL="342900" indent="-342900" algn="just">
              <a:buFont typeface="Wingdings" panose="05000000000000000000" pitchFamily="2" charset="2"/>
              <a:buChar char="Ø"/>
            </a:pPr>
            <a:r>
              <a:rPr lang="en-US" sz="1600" b="0" i="0" dirty="0">
                <a:solidFill>
                  <a:schemeClr val="bg1"/>
                </a:solidFill>
                <a:effectLst/>
                <a:latin typeface="Times New Roman" panose="02020603050405020304" pitchFamily="18" charset="0"/>
                <a:cs typeface="Times New Roman" panose="02020603050405020304" pitchFamily="18" charset="0"/>
              </a:rPr>
              <a:t>Integral to the system's assessment capability, the Accuracy Comparison Graph module generates comprehensive graphical representations, comparing the prediction accuracy across all algorithms utilized in the system.</a:t>
            </a:r>
          </a:p>
        </p:txBody>
      </p:sp>
      <p:sp>
        <p:nvSpPr>
          <p:cNvPr id="6" name="Slide Number Placeholder 5">
            <a:extLst>
              <a:ext uri="{FF2B5EF4-FFF2-40B4-BE49-F238E27FC236}">
                <a16:creationId xmlns:a16="http://schemas.microsoft.com/office/drawing/2014/main" id="{2FDA0310-CF2F-38C3-F58C-49C04A27F70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168951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156</TotalTime>
  <Words>957</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Nova</vt:lpstr>
      <vt:lpstr>Biome</vt:lpstr>
      <vt:lpstr>Biome Light</vt:lpstr>
      <vt:lpstr>Calibri</vt:lpstr>
      <vt:lpstr>Segoe UI</vt:lpstr>
      <vt:lpstr>Times New Roman</vt:lpstr>
      <vt:lpstr>Wingdings</vt:lpstr>
      <vt:lpstr>Office Theme</vt:lpstr>
      <vt:lpstr>Garbage Data Filtering</vt:lpstr>
      <vt:lpstr>Team Info.</vt:lpstr>
      <vt:lpstr>Contents</vt:lpstr>
      <vt:lpstr>Abstract</vt:lpstr>
      <vt:lpstr>Introduction</vt:lpstr>
      <vt:lpstr>Existing Method</vt:lpstr>
      <vt:lpstr>Cont..</vt:lpstr>
      <vt:lpstr>Proposed Implementation</vt:lpstr>
      <vt:lpstr>Cont…</vt:lpstr>
      <vt:lpstr>Results</vt:lpstr>
      <vt:lpstr>Results</vt:lpstr>
      <vt:lpstr>Results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Data Filtering</dc:title>
  <dc:creator>Snehitha Pothina</dc:creator>
  <cp:lastModifiedBy>Peela Hema Harsha Vardhan</cp:lastModifiedBy>
  <cp:revision>4</cp:revision>
  <dcterms:created xsi:type="dcterms:W3CDTF">2023-11-19T22:22:10Z</dcterms:created>
  <dcterms:modified xsi:type="dcterms:W3CDTF">2023-11-20T19:56:17Z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